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86800" cy="5181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nasal and nasal cavity </a:t>
            </a:r>
            <a:endParaRPr lang="fa-IR" sz="9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638800"/>
            <a:ext cx="6400800" cy="838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Ashraff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Abdulrazaq</a:t>
            </a:r>
            <a:endParaRPr lang="fa-I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67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800" cy="508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Nasal cavity</a:t>
            </a:r>
            <a:endParaRPr lang="fa-I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1"/>
            <a:ext cx="8839200" cy="617220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300" dirty="0" smtClean="0">
                <a:latin typeface="Times New Roman"/>
                <a:cs typeface="Times New Roman"/>
              </a:rPr>
              <a:t>●</a:t>
            </a:r>
            <a:r>
              <a:rPr lang="en-US" sz="2300" dirty="0" smtClean="0"/>
              <a:t>The </a:t>
            </a:r>
            <a:r>
              <a:rPr lang="en-US" sz="2300" dirty="0"/>
              <a:t>nasal cavity extends from the nostrils to the </a:t>
            </a:r>
            <a:r>
              <a:rPr lang="en-US" sz="2300" dirty="0" smtClean="0"/>
              <a:t>nasopharyngeal meatus </a:t>
            </a:r>
            <a:r>
              <a:rPr lang="en-US" sz="2300" dirty="0"/>
              <a:t>and is separated into two halves by the </a:t>
            </a:r>
            <a:r>
              <a:rPr lang="en-US" sz="2300" dirty="0" smtClean="0"/>
              <a:t>nasal septum .</a:t>
            </a:r>
          </a:p>
          <a:p>
            <a:pPr marL="0" indent="0" algn="just" rtl="0">
              <a:buNone/>
            </a:pPr>
            <a:r>
              <a:rPr lang="en-US" sz="2300" dirty="0">
                <a:latin typeface="Times New Roman"/>
                <a:cs typeface="Times New Roman"/>
              </a:rPr>
              <a:t>● </a:t>
            </a:r>
            <a:r>
              <a:rPr lang="en-US" sz="2300" dirty="0" smtClean="0"/>
              <a:t>The </a:t>
            </a:r>
            <a:r>
              <a:rPr lang="en-US" sz="2300" dirty="0"/>
              <a:t>septum is mostly cartilaginous </a:t>
            </a:r>
            <a:r>
              <a:rPr lang="en-US" sz="2300" dirty="0" smtClean="0"/>
              <a:t>but also </a:t>
            </a:r>
            <a:r>
              <a:rPr lang="en-US" sz="2300" dirty="0"/>
              <a:t>has bony and membranous portions. </a:t>
            </a:r>
            <a:endParaRPr lang="en-US" sz="2300" dirty="0" smtClean="0"/>
          </a:p>
          <a:p>
            <a:pPr marL="0" indent="0" algn="just" rtl="0">
              <a:buNone/>
            </a:pPr>
            <a:r>
              <a:rPr lang="en-US" sz="2300" dirty="0">
                <a:latin typeface="Times New Roman"/>
                <a:cs typeface="Times New Roman"/>
              </a:rPr>
              <a:t>● </a:t>
            </a:r>
            <a:r>
              <a:rPr lang="en-US" sz="2300" dirty="0" smtClean="0"/>
              <a:t>The </a:t>
            </a:r>
            <a:r>
              <a:rPr lang="en-US" sz="2300" dirty="0"/>
              <a:t>nasal </a:t>
            </a:r>
            <a:r>
              <a:rPr lang="en-US" sz="2300" dirty="0" smtClean="0"/>
              <a:t>conchae develop </a:t>
            </a:r>
            <a:r>
              <a:rPr lang="en-US" sz="2300" dirty="0"/>
              <a:t>from the lateral and dorsal walls of the nasal cavity.</a:t>
            </a:r>
          </a:p>
          <a:p>
            <a:pPr marL="0" indent="0" algn="just" rtl="0">
              <a:buNone/>
            </a:pPr>
            <a:r>
              <a:rPr lang="en-US" sz="2300" dirty="0">
                <a:latin typeface="Times New Roman"/>
                <a:cs typeface="Times New Roman"/>
              </a:rPr>
              <a:t>● </a:t>
            </a:r>
            <a:r>
              <a:rPr lang="en-US" sz="2300" dirty="0" smtClean="0"/>
              <a:t>The </a:t>
            </a:r>
            <a:r>
              <a:rPr lang="en-US" sz="2300" dirty="0"/>
              <a:t>air passages between the conchae are known as </a:t>
            </a:r>
            <a:r>
              <a:rPr lang="en-US" sz="2300" dirty="0" smtClean="0"/>
              <a:t>the meatus</a:t>
            </a:r>
            <a:r>
              <a:rPr lang="en-US" sz="2300" dirty="0"/>
              <a:t>. </a:t>
            </a:r>
          </a:p>
          <a:p>
            <a:pPr marL="0" indent="0" algn="just" rtl="0">
              <a:buNone/>
            </a:pPr>
            <a:r>
              <a:rPr lang="en-US" sz="2300" dirty="0">
                <a:latin typeface="Times New Roman"/>
                <a:cs typeface="Times New Roman"/>
              </a:rPr>
              <a:t>● </a:t>
            </a:r>
            <a:r>
              <a:rPr lang="en-US" sz="2300" dirty="0" smtClean="0"/>
              <a:t>The </a:t>
            </a:r>
            <a:r>
              <a:rPr lang="en-US" sz="2300" dirty="0" err="1"/>
              <a:t>paranasal</a:t>
            </a:r>
            <a:r>
              <a:rPr lang="en-US" sz="2300" dirty="0"/>
              <a:t> sinuses include a maxillary recess, </a:t>
            </a:r>
            <a:r>
              <a:rPr lang="en-US" sz="2300" dirty="0" smtClean="0"/>
              <a:t>a frontal </a:t>
            </a:r>
            <a:r>
              <a:rPr lang="en-US" sz="2300" dirty="0"/>
              <a:t>sinus, and a </a:t>
            </a:r>
            <a:r>
              <a:rPr lang="en-US" sz="2300" dirty="0" err="1"/>
              <a:t>sphenoidal</a:t>
            </a:r>
            <a:r>
              <a:rPr lang="en-US" sz="2300" dirty="0"/>
              <a:t> sinus. The frontal sinus </a:t>
            </a:r>
            <a:r>
              <a:rPr lang="en-US" sz="2300" dirty="0" smtClean="0"/>
              <a:t>occupies the </a:t>
            </a:r>
            <a:r>
              <a:rPr lang="en-US" sz="2300" dirty="0"/>
              <a:t>supraorbital process of the frontal bone </a:t>
            </a:r>
            <a:r>
              <a:rPr lang="en-US" sz="2300" dirty="0" smtClean="0"/>
              <a:t>The </a:t>
            </a:r>
            <a:r>
              <a:rPr lang="en-US" sz="2300" dirty="0"/>
              <a:t>two sides are separated by a median septum, </a:t>
            </a:r>
            <a:r>
              <a:rPr lang="en-US" sz="2300" dirty="0" smtClean="0"/>
              <a:t>and in </a:t>
            </a:r>
            <a:r>
              <a:rPr lang="en-US" sz="2300" dirty="0"/>
              <a:t>dogs each side is divided into rostral, medial, and </a:t>
            </a:r>
            <a:r>
              <a:rPr lang="en-US" sz="2300" dirty="0" smtClean="0"/>
              <a:t>lateral compartments</a:t>
            </a:r>
            <a:r>
              <a:rPr lang="en-US" sz="2300" dirty="0"/>
              <a:t>.</a:t>
            </a:r>
            <a:endParaRPr lang="fa-IR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79399"/>
            <a:ext cx="3276600" cy="64450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1" y="279399"/>
            <a:ext cx="5306699" cy="64450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08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89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rtl="0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0000"/>
                </a:solidFill>
                <a:latin typeface="Minion-Regular"/>
              </a:rPr>
              <a:t>- </a:t>
            </a:r>
            <a:r>
              <a:rPr lang="en-US" sz="2400" dirty="0" smtClean="0">
                <a:solidFill>
                  <a:srgbClr val="000000"/>
                </a:solidFill>
                <a:latin typeface="Minion-Regular"/>
                <a:cs typeface="+mj-cs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Minion-Regular"/>
                <a:cs typeface="+mj-cs"/>
              </a:rPr>
              <a:t>nasal cavity may be approached through dorsal, </a:t>
            </a:r>
            <a:r>
              <a:rPr lang="en-US" sz="2400" dirty="0" smtClean="0">
                <a:solidFill>
                  <a:srgbClr val="000000"/>
                </a:solidFill>
                <a:latin typeface="Minion-Regular"/>
                <a:cs typeface="+mj-cs"/>
              </a:rPr>
              <a:t>ventral, or </a:t>
            </a:r>
            <a:r>
              <a:rPr lang="en-US" sz="2400" dirty="0">
                <a:solidFill>
                  <a:srgbClr val="000000"/>
                </a:solidFill>
                <a:latin typeface="Minion-Regular"/>
                <a:cs typeface="+mj-cs"/>
              </a:rPr>
              <a:t>lateral approaches. </a:t>
            </a:r>
            <a:endParaRPr lang="en-US" sz="2400" dirty="0" smtClean="0">
              <a:solidFill>
                <a:srgbClr val="000000"/>
              </a:solidFill>
              <a:latin typeface="Minion-Regular"/>
              <a:cs typeface="+mj-cs"/>
            </a:endParaRPr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Minion-Regular"/>
                <a:cs typeface="+mj-cs"/>
              </a:rPr>
              <a:t>- The </a:t>
            </a:r>
            <a:r>
              <a:rPr lang="en-US" sz="2400" dirty="0">
                <a:solidFill>
                  <a:srgbClr val="000000"/>
                </a:solidFill>
                <a:latin typeface="Minion-Regular"/>
                <a:cs typeface="+mj-cs"/>
              </a:rPr>
              <a:t>dorsal approach is most </a:t>
            </a:r>
            <a:r>
              <a:rPr lang="en-US" sz="2400" dirty="0" smtClean="0">
                <a:solidFill>
                  <a:srgbClr val="000000"/>
                </a:solidFill>
                <a:latin typeface="Minion-Regular"/>
                <a:cs typeface="+mj-cs"/>
              </a:rPr>
              <a:t>commonly used </a:t>
            </a:r>
            <a:r>
              <a:rPr lang="en-US" sz="2400" dirty="0">
                <a:solidFill>
                  <a:srgbClr val="000000"/>
                </a:solidFill>
                <a:latin typeface="Minion-Regular"/>
                <a:cs typeface="+mj-cs"/>
              </a:rPr>
              <a:t>for exploration and biopsy; however, the </a:t>
            </a:r>
            <a:r>
              <a:rPr lang="en-US" sz="2400" dirty="0" smtClean="0">
                <a:solidFill>
                  <a:srgbClr val="000000"/>
                </a:solidFill>
                <a:latin typeface="Minion-Regular"/>
                <a:cs typeface="+mj-cs"/>
              </a:rPr>
              <a:t>ventral approach </a:t>
            </a:r>
            <a:r>
              <a:rPr lang="en-US" sz="2400" dirty="0">
                <a:solidFill>
                  <a:srgbClr val="000000"/>
                </a:solidFill>
                <a:latin typeface="Minion-Regular"/>
                <a:cs typeface="+mj-cs"/>
              </a:rPr>
              <a:t>can be used to explore the region caudal to </a:t>
            </a:r>
            <a:r>
              <a:rPr lang="en-US" sz="2400" dirty="0" smtClean="0">
                <a:solidFill>
                  <a:srgbClr val="000000"/>
                </a:solidFill>
                <a:latin typeface="Minion-Regular"/>
                <a:cs typeface="+mj-cs"/>
              </a:rPr>
              <a:t>the </a:t>
            </a:r>
            <a:r>
              <a:rPr lang="en-US" sz="2400" dirty="0" err="1" smtClean="0">
                <a:solidFill>
                  <a:srgbClr val="000000"/>
                </a:solidFill>
                <a:latin typeface="Minion-Regular"/>
                <a:cs typeface="+mj-cs"/>
              </a:rPr>
              <a:t>ethmoid</a:t>
            </a:r>
            <a:r>
              <a:rPr lang="en-US" sz="2400" dirty="0" smtClean="0">
                <a:solidFill>
                  <a:srgbClr val="000000"/>
                </a:solidFill>
                <a:latin typeface="Minion-Regular"/>
                <a:cs typeface="+mj-cs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Minion-Regular"/>
                <a:cs typeface="+mj-cs"/>
              </a:rPr>
              <a:t>turbinates</a:t>
            </a:r>
            <a:r>
              <a:rPr lang="en-US" sz="2400" dirty="0">
                <a:solidFill>
                  <a:srgbClr val="000000"/>
                </a:solidFill>
                <a:latin typeface="Minion-Regular"/>
                <a:cs typeface="+mj-cs"/>
              </a:rPr>
              <a:t> and the ventral aspect of the </a:t>
            </a:r>
            <a:r>
              <a:rPr lang="en-US" sz="2400" dirty="0" err="1" smtClean="0">
                <a:solidFill>
                  <a:srgbClr val="000000"/>
                </a:solidFill>
                <a:latin typeface="Minion-Regular"/>
                <a:cs typeface="+mj-cs"/>
              </a:rPr>
              <a:t>turbinates</a:t>
            </a:r>
            <a:r>
              <a:rPr lang="en-US" sz="2400" dirty="0" smtClean="0">
                <a:solidFill>
                  <a:srgbClr val="000000"/>
                </a:solidFill>
                <a:latin typeface="Minion-Regular"/>
                <a:cs typeface="+mj-cs"/>
              </a:rPr>
              <a:t>. Lateral </a:t>
            </a:r>
            <a:r>
              <a:rPr lang="en-US" sz="2400" dirty="0">
                <a:solidFill>
                  <a:srgbClr val="000000"/>
                </a:solidFill>
                <a:latin typeface="Minion-Regular"/>
                <a:cs typeface="+mj-cs"/>
              </a:rPr>
              <a:t>approaches are limited </a:t>
            </a:r>
            <a:r>
              <a:rPr lang="en-US" sz="2400" dirty="0" smtClean="0">
                <a:solidFill>
                  <a:srgbClr val="000000"/>
                </a:solidFill>
                <a:latin typeface="Minion-Regular"/>
                <a:cs typeface="+mj-cs"/>
              </a:rPr>
              <a:t>to lesions </a:t>
            </a:r>
            <a:r>
              <a:rPr lang="en-US" sz="2400" dirty="0">
                <a:solidFill>
                  <a:srgbClr val="000000"/>
                </a:solidFill>
                <a:latin typeface="Minion-Regular"/>
                <a:cs typeface="+mj-cs"/>
              </a:rPr>
              <a:t>in the rostral </a:t>
            </a:r>
            <a:r>
              <a:rPr lang="en-US" sz="2400" dirty="0" smtClean="0">
                <a:solidFill>
                  <a:srgbClr val="000000"/>
                </a:solidFill>
                <a:latin typeface="Minion-Regular"/>
                <a:cs typeface="+mj-cs"/>
              </a:rPr>
              <a:t>aspect of </a:t>
            </a:r>
            <a:r>
              <a:rPr lang="en-US" sz="2400" dirty="0">
                <a:solidFill>
                  <a:srgbClr val="000000"/>
                </a:solidFill>
                <a:latin typeface="Minion-Regular"/>
                <a:cs typeface="+mj-cs"/>
              </a:rPr>
              <a:t>the nasal cavity.</a:t>
            </a:r>
            <a:r>
              <a:rPr lang="en-US" sz="2400" dirty="0" smtClean="0">
                <a:cs typeface="+mj-cs"/>
              </a:rPr>
              <a:t> </a:t>
            </a:r>
            <a:endParaRPr lang="fa-IR" sz="2400" dirty="0">
              <a:cs typeface="+mj-cs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711200"/>
          </a:xfr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Futura-Bold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Futura-Bold"/>
              </a:rPr>
            </a:br>
            <a:r>
              <a:rPr lang="en-US" b="1" dirty="0" err="1" smtClean="0">
                <a:solidFill>
                  <a:schemeClr val="tx1"/>
                </a:solidFill>
                <a:latin typeface="Futura-Bold"/>
              </a:rPr>
              <a:t>Rhinotomy</a:t>
            </a:r>
            <a:r>
              <a:rPr lang="en-US" b="1" dirty="0">
                <a:solidFill>
                  <a:schemeClr val="tx1"/>
                </a:solidFill>
                <a:latin typeface="Futura-Bold"/>
              </a:rPr>
              <a:t/>
            </a:r>
            <a:br>
              <a:rPr lang="en-US" b="1" dirty="0">
                <a:solidFill>
                  <a:schemeClr val="tx1"/>
                </a:solidFill>
                <a:latin typeface="Futura-Bold"/>
              </a:rPr>
            </a:br>
            <a:endParaRPr lang="fa-I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19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991600" cy="558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ctr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Dorsal </a:t>
            </a:r>
            <a:r>
              <a:rPr lang="en-US" b="1" u="sng" dirty="0">
                <a:solidFill>
                  <a:srgbClr val="FF0000"/>
                </a:solidFill>
              </a:rPr>
              <a:t>approach 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 algn="just" rtl="0">
              <a:buFontTx/>
              <a:buChar char="-"/>
            </a:pPr>
            <a:r>
              <a:rPr lang="en-US" dirty="0" smtClean="0"/>
              <a:t>to </a:t>
            </a:r>
            <a:r>
              <a:rPr lang="en-US" dirty="0"/>
              <a:t>the nasal cavity and </a:t>
            </a:r>
            <a:r>
              <a:rPr lang="en-US" dirty="0" err="1" smtClean="0"/>
              <a:t>paranasal</a:t>
            </a:r>
            <a:r>
              <a:rPr lang="en-US" dirty="0"/>
              <a:t> </a:t>
            </a:r>
            <a:r>
              <a:rPr lang="en-US" dirty="0" smtClean="0"/>
              <a:t>sinuses</a:t>
            </a:r>
            <a:r>
              <a:rPr lang="en-US" dirty="0"/>
              <a:t>. </a:t>
            </a:r>
            <a:r>
              <a:rPr lang="en-US" dirty="0" smtClean="0"/>
              <a:t>       </a:t>
            </a:r>
          </a:p>
          <a:p>
            <a:pPr algn="just" rtl="0">
              <a:buFontTx/>
              <a:buChar char="-"/>
            </a:pPr>
            <a:r>
              <a:rPr lang="en-US" dirty="0" smtClean="0"/>
              <a:t>With </a:t>
            </a:r>
            <a:r>
              <a:rPr lang="en-US" dirty="0"/>
              <a:t>the animal in ventral </a:t>
            </a:r>
            <a:r>
              <a:rPr lang="en-US" dirty="0" err="1"/>
              <a:t>recumbency</a:t>
            </a:r>
            <a:r>
              <a:rPr lang="en-US" dirty="0"/>
              <a:t>, </a:t>
            </a:r>
            <a:r>
              <a:rPr lang="en-US" dirty="0" smtClean="0"/>
              <a:t>make a </a:t>
            </a:r>
            <a:r>
              <a:rPr lang="en-US" dirty="0"/>
              <a:t>dorsal midline skin incision from the caudal aspect of </a:t>
            </a:r>
            <a:r>
              <a:rPr lang="en-US" dirty="0" smtClean="0"/>
              <a:t>the nasal </a:t>
            </a:r>
            <a:r>
              <a:rPr lang="en-US" dirty="0" err="1"/>
              <a:t>planum</a:t>
            </a:r>
            <a:r>
              <a:rPr lang="en-US" dirty="0"/>
              <a:t> to the medial canthus of the orbit. Either or </a:t>
            </a:r>
            <a:r>
              <a:rPr lang="en-US" dirty="0" smtClean="0"/>
              <a:t>both sides </a:t>
            </a:r>
            <a:r>
              <a:rPr lang="en-US" dirty="0"/>
              <a:t>of the nasal cavity can be entered through a </a:t>
            </a:r>
            <a:r>
              <a:rPr lang="en-US" dirty="0" smtClean="0"/>
              <a:t>single midline </a:t>
            </a:r>
            <a:r>
              <a:rPr lang="en-US" dirty="0"/>
              <a:t>skin </a:t>
            </a:r>
            <a:r>
              <a:rPr lang="en-US" dirty="0" smtClean="0"/>
              <a:t>incision. </a:t>
            </a:r>
          </a:p>
          <a:p>
            <a:pPr algn="just" rtl="0">
              <a:buFontTx/>
              <a:buChar char="-"/>
            </a:pPr>
            <a:r>
              <a:rPr lang="en-US" dirty="0" smtClean="0"/>
              <a:t>To </a:t>
            </a:r>
            <a:r>
              <a:rPr lang="en-US" dirty="0"/>
              <a:t>explore the frontal sinus, extend </a:t>
            </a:r>
            <a:r>
              <a:rPr lang="en-US" dirty="0" smtClean="0"/>
              <a:t>the incision </a:t>
            </a:r>
            <a:r>
              <a:rPr lang="en-US" dirty="0"/>
              <a:t>caudal to a line that connects the </a:t>
            </a:r>
            <a:r>
              <a:rPr lang="en-US" dirty="0" err="1"/>
              <a:t>zygomatic</a:t>
            </a:r>
            <a:r>
              <a:rPr lang="en-US" dirty="0"/>
              <a:t> </a:t>
            </a:r>
            <a:r>
              <a:rPr lang="en-US" dirty="0" smtClean="0"/>
              <a:t>processes of </a:t>
            </a:r>
            <a:r>
              <a:rPr lang="en-US" dirty="0"/>
              <a:t>the frontal bone. Incise the subcutaneous tissue </a:t>
            </a:r>
            <a:r>
              <a:rPr lang="en-US" dirty="0" smtClean="0"/>
              <a:t>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periosteum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the midline. </a:t>
            </a:r>
            <a:endParaRPr lang="fa-IR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711200"/>
          </a:xfr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Futura-Bold"/>
              </a:rPr>
              <a:t>Rhinotomy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773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686800" cy="5359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 rtl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Elevate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periosteum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 it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laterally on either or both sides of the nasal cavity. Use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bone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saw to create and then elevate a flap of bone over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proposed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site of entry into the nasal cavity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Save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bone flap (if healthy) and replace it after the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nasal cavity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explored. As an alternative, drill a hole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one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side of the nasal septum with a Steinmann pin.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rongeurs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enlarge the hole, and discard the bone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fragments. If necessary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extend the bone removal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bilaterally. Gently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lavage the nasal passages and remove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abnormal tissue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Submit tissues for histologic examination and culture.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rtl="0">
              <a:lnSpc>
                <a:spcPct val="150000"/>
              </a:lnSpc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fa-IR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711200"/>
          </a:xfr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Futura-Bold"/>
              </a:rPr>
              <a:t>Rhinotomy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2837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nasal and nasal cavity </vt:lpstr>
      <vt:lpstr>Nasal cavity</vt:lpstr>
      <vt:lpstr> Rhinotomy </vt:lpstr>
      <vt:lpstr>Rhinotomy</vt:lpstr>
      <vt:lpstr>Rhinotomy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nasal and nasal cavity </dc:title>
  <dc:creator/>
  <cp:lastModifiedBy>Novin Pendar</cp:lastModifiedBy>
  <cp:revision>1</cp:revision>
  <dcterms:created xsi:type="dcterms:W3CDTF">2006-08-16T00:00:00Z</dcterms:created>
  <dcterms:modified xsi:type="dcterms:W3CDTF">2019-03-26T19:25:01Z</dcterms:modified>
</cp:coreProperties>
</file>